
<file path=[Content_Types].xml><?xml version="1.0" encoding="utf-8"?>
<Types xmlns="http://schemas.openxmlformats.org/package/2006/content-types"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0" r:id="rId3"/>
    <p:sldId id="257" r:id="rId4"/>
    <p:sldId id="312" r:id="rId5"/>
    <p:sldId id="314" r:id="rId6"/>
    <p:sldId id="315" r:id="rId7"/>
    <p:sldId id="316" r:id="rId8"/>
    <p:sldId id="324" r:id="rId9"/>
    <p:sldId id="313" r:id="rId10"/>
    <p:sldId id="325" r:id="rId11"/>
    <p:sldId id="317" r:id="rId12"/>
    <p:sldId id="326" r:id="rId13"/>
    <p:sldId id="319" r:id="rId14"/>
    <p:sldId id="318" r:id="rId15"/>
    <p:sldId id="311" r:id="rId16"/>
    <p:sldId id="320" r:id="rId17"/>
    <p:sldId id="323" r:id="rId18"/>
    <p:sldId id="322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81" autoAdjust="0"/>
  </p:normalViewPr>
  <p:slideViewPr>
    <p:cSldViewPr snapToGrid="0">
      <p:cViewPr>
        <p:scale>
          <a:sx n="115" d="100"/>
          <a:sy n="115" d="100"/>
        </p:scale>
        <p:origin x="-432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6/16/2020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6/16/2020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6/16/2020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30DC7">
                <a:alpha val="52000"/>
              </a:srgb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r>
              <a:rPr lang="es-AR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14949" y="5665661"/>
            <a:ext cx="5600699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0000"/>
                </a:solidFill>
                <a:latin typeface="Arial"/>
                <a:ea typeface="Times New Roman" pitchFamily="18" charset="0"/>
                <a:cs typeface="Arial" pitchFamily="34" charset="0"/>
              </a:rPr>
              <a:t>de la Asociación Médica Argentina (SDBA-AMA) </a:t>
            </a:r>
            <a:endParaRPr lang="es-ES" sz="1400" b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72741" y="757127"/>
            <a:ext cx="6438901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2008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Secretarias: Dras. Carolina Pereira y Miriam Góngora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Descarpontriez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10/03 al 24/11/20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Martes: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559376" y="2911653"/>
            <a:ext cx="6732815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MORÓN</a:t>
            </a:r>
          </a:p>
          <a:p>
            <a:pPr lvl="0" algn="ctr">
              <a:defRPr/>
            </a:pPr>
            <a:r>
              <a:rPr lang="es-ES" sz="16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realiza desde agosto 2004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Directora: Prof. Dra. Lidia Ester Valle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Coordinadoras: Dras. Mónica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Artecona</a:t>
            </a: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Isabel Albornoz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Secretaria: Dra. M Adriana </a:t>
            </a:r>
            <a:r>
              <a:rPr lang="es-E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Ferrini</a:t>
            </a:r>
            <a: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AR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Fecha: 13/03 al 27/11/20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Teóricos. Viernes: 2° y 4°: 14:00 a 19:00 horas </a:t>
            </a:r>
            <a:b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Prácticos. 20 horas/semana.  </a:t>
            </a:r>
            <a:endParaRPr lang="es-AR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35" y="5557715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Actualización-Caso clínico</a:t>
            </a:r>
            <a:endParaRPr lang="en-US" sz="29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247973" y="2180064"/>
            <a:ext cx="1168572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Vera-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Sirera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Delhom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-Valero J, Baquero Ruíz de la Hermosa MC y col. Caso clínico: Úlcera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eosinofílica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lingual: un reto diagnóstico de patogénesis controvertida.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Oral </a:t>
            </a:r>
            <a:r>
              <a:rPr lang="es-AR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Maxilofac</a:t>
            </a:r>
            <a:r>
              <a:rPr lang="es-A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2013; 35 (3): 128-132</a:t>
            </a:r>
          </a:p>
          <a:p>
            <a:pPr algn="just"/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Presenta: Dra. Miriam Góngora </a:t>
            </a:r>
            <a:r>
              <a:rPr lang="es-A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0"/>
            <a:ext cx="12192000" cy="672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Resumen</a:t>
            </a:r>
          </a:p>
          <a:p>
            <a:endParaRPr lang="es-AR" sz="2900" dirty="0" smtClean="0"/>
          </a:p>
          <a:p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La 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, también conocida como granuloma ulcerativo traumático con </a:t>
            </a:r>
            <a:r>
              <a:rPr lang="es-ES_tradnl" sz="2600" dirty="0" err="1"/>
              <a:t>eosinofilia</a:t>
            </a:r>
            <a:r>
              <a:rPr lang="es-ES_tradnl" sz="2600" dirty="0"/>
              <a:t> </a:t>
            </a:r>
            <a:r>
              <a:rPr lang="es-ES_tradnl" sz="2600" dirty="0" err="1"/>
              <a:t>estromal</a:t>
            </a:r>
            <a:r>
              <a:rPr lang="es-ES_tradnl" sz="2600" dirty="0" smtClean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Infrecuente </a:t>
            </a:r>
            <a:r>
              <a:rPr lang="es-ES_tradnl" sz="2600" dirty="0"/>
              <a:t>y benigna de la mucosa oral.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 </a:t>
            </a:r>
            <a:r>
              <a:rPr lang="es-ES_tradnl" sz="2600" dirty="0"/>
              <a:t>evolución </a:t>
            </a:r>
            <a:r>
              <a:rPr lang="es-ES_tradnl" sz="2600" dirty="0" smtClean="0"/>
              <a:t>persistente, plantea </a:t>
            </a:r>
            <a:r>
              <a:rPr lang="es-ES_tradnl" sz="2600" dirty="0"/>
              <a:t>a menudo diagnósticos clínicos diferenciales.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Su </a:t>
            </a:r>
            <a:r>
              <a:rPr lang="es-ES_tradnl" sz="2600" dirty="0"/>
              <a:t>diagnóstico se establece solo a partir de estudios  histopatológicos</a:t>
            </a:r>
            <a:r>
              <a:rPr lang="es-ES_tradnl" sz="2600" dirty="0" smtClean="0"/>
              <a:t>. </a:t>
            </a:r>
          </a:p>
          <a:p>
            <a:endParaRPr lang="es-AR" sz="2900" dirty="0" smtClean="0"/>
          </a:p>
          <a:p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Resumen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presenta una observación  clínico-patológica de úlcera </a:t>
            </a:r>
            <a:r>
              <a:rPr lang="es-ES_tradnl" sz="2600" dirty="0" err="1" smtClean="0"/>
              <a:t>eosinofílica</a:t>
            </a:r>
            <a:r>
              <a:rPr lang="es-ES_tradnl" sz="2600" dirty="0" smtClean="0"/>
              <a:t> en paciente femenino de 76 años de edad. Lesión de 2,5 cm diámetro en borde lateral lingual.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realizó biopsia en dos ocasiones, presentando una evolución </a:t>
            </a:r>
            <a:r>
              <a:rPr lang="es-ES_tradnl" sz="2600" dirty="0" err="1" smtClean="0"/>
              <a:t>cicatrizal</a:t>
            </a:r>
            <a:r>
              <a:rPr lang="es-ES_tradnl" sz="2600" dirty="0" smtClean="0"/>
              <a:t> (seguimiento clínico de 5 meses), programándose actualmente seguimiento clínico de 24 meses.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presentan las características morfológicas e </a:t>
            </a:r>
            <a:r>
              <a:rPr lang="es-ES_tradnl" sz="2600" dirty="0" err="1" smtClean="0"/>
              <a:t>inmunohistoquímicas</a:t>
            </a:r>
            <a:r>
              <a:rPr lang="es-ES_tradnl" sz="2600" dirty="0" smtClean="0"/>
              <a:t> del estudio </a:t>
            </a:r>
            <a:r>
              <a:rPr lang="es-ES_tradnl" sz="2600" dirty="0" err="1" smtClean="0"/>
              <a:t>biópsico</a:t>
            </a:r>
            <a:r>
              <a:rPr lang="es-ES_tradnl" sz="2600" dirty="0" smtClean="0"/>
              <a:t>, discutiendo las hipótesis patogénicas que esta infrecuente lesión ulcerativa plantea.</a:t>
            </a:r>
            <a:endParaRPr lang="en-US" sz="2600" dirty="0" smtClean="0"/>
          </a:p>
          <a:p>
            <a:pPr algn="just"/>
            <a:endParaRPr lang="es-AR" sz="2900" dirty="0" smtClean="0"/>
          </a:p>
          <a:p>
            <a:pPr algn="just"/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804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174567" y="-1"/>
            <a:ext cx="11837324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INTRODUCCIÓN</a:t>
            </a:r>
          </a:p>
          <a:p>
            <a:pPr algn="just"/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, también conocida como granuloma ulcerativo traumático con </a:t>
            </a:r>
            <a:r>
              <a:rPr lang="es-ES_tradnl" sz="2600" dirty="0" err="1"/>
              <a:t>eosinofilia</a:t>
            </a:r>
            <a:r>
              <a:rPr lang="es-ES_tradnl" sz="2600" dirty="0"/>
              <a:t> </a:t>
            </a:r>
            <a:r>
              <a:rPr lang="es-ES_tradnl" sz="2600" dirty="0" err="1"/>
              <a:t>estromal</a:t>
            </a:r>
            <a:r>
              <a:rPr lang="es-ES_tradnl" sz="2600" dirty="0"/>
              <a:t> </a:t>
            </a:r>
            <a:r>
              <a:rPr lang="es-ES_tradnl" sz="2600" dirty="0" smtClean="0"/>
              <a:t>(acrónimo </a:t>
            </a:r>
            <a:r>
              <a:rPr lang="es-ES_tradnl" sz="2600" dirty="0"/>
              <a:t>inglés </a:t>
            </a:r>
            <a:r>
              <a:rPr lang="es-ES_tradnl" sz="2600" dirty="0" smtClean="0"/>
              <a:t>TUGSE) </a:t>
            </a:r>
            <a:r>
              <a:rPr lang="es-ES_tradnl" sz="2600" dirty="0"/>
              <a:t>y como enfermedad de Riga-</a:t>
            </a:r>
            <a:r>
              <a:rPr lang="es-ES_tradnl" sz="2600" dirty="0" err="1"/>
              <a:t>Fede</a:t>
            </a:r>
            <a:r>
              <a:rPr lang="es-ES_tradnl" sz="2600" dirty="0"/>
              <a:t>  en su forma de presentación pediátrica 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Es </a:t>
            </a:r>
            <a:r>
              <a:rPr lang="es-ES_tradnl" sz="2600" dirty="0"/>
              <a:t>infrecuente y </a:t>
            </a:r>
            <a:r>
              <a:rPr lang="es-ES_tradnl" sz="2600" dirty="0" err="1" smtClean="0"/>
              <a:t>autolimitada</a:t>
            </a:r>
            <a:r>
              <a:rPr lang="es-ES_tradnl" sz="2600" dirty="0" smtClean="0"/>
              <a:t>, </a:t>
            </a:r>
            <a:r>
              <a:rPr lang="es-ES_tradnl" sz="2600" dirty="0"/>
              <a:t>lesión ulcerativa de </a:t>
            </a:r>
            <a:r>
              <a:rPr lang="es-ES_tradnl" sz="2600" dirty="0" smtClean="0"/>
              <a:t>la mucosa </a:t>
            </a:r>
            <a:r>
              <a:rPr lang="es-ES_tradnl" sz="2600" dirty="0"/>
              <a:t>oral</a:t>
            </a:r>
            <a:r>
              <a:rPr lang="es-ES_tradnl" sz="2600" dirty="0" smtClean="0"/>
              <a:t>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presenta como úlcera lingual y menos frecuente como úlcera labial o en otras localizaciones orales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 </a:t>
            </a:r>
            <a:r>
              <a:rPr lang="es-ES_tradnl" sz="2600" dirty="0"/>
              <a:t>instauración rápida</a:t>
            </a:r>
            <a:r>
              <a:rPr lang="es-ES_tradnl" sz="2600" dirty="0" smtClean="0"/>
              <a:t>, presenta </a:t>
            </a:r>
            <a:r>
              <a:rPr lang="es-ES_tradnl" sz="2600" dirty="0"/>
              <a:t>a menudo bordes indurados</a:t>
            </a:r>
            <a:r>
              <a:rPr lang="es-ES_tradnl" sz="2600" dirty="0" smtClean="0"/>
              <a:t>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lesión </a:t>
            </a:r>
            <a:r>
              <a:rPr lang="es-ES_tradnl" sz="2600" dirty="0"/>
              <a:t>cursa con evolución persistente varias  semanas o meses, pudiendo sugerir clínicamente una </a:t>
            </a:r>
            <a:r>
              <a:rPr lang="es-ES_tradnl" sz="2600" dirty="0" smtClean="0"/>
              <a:t>neoplasia, </a:t>
            </a:r>
            <a:r>
              <a:rPr lang="es-ES_tradnl" sz="2600" dirty="0"/>
              <a:t>dada su ausencia de cicatrización tras un tratamiento conservador.</a:t>
            </a:r>
            <a:endParaRPr lang="es-AR" sz="2600" dirty="0"/>
          </a:p>
        </p:txBody>
      </p:sp>
    </p:spTree>
    <p:extLst>
      <p:ext uri="{BB962C8B-B14F-4D97-AF65-F5344CB8AC3E}">
        <p14:creationId xmlns:p14="http://schemas.microsoft.com/office/powerpoint/2010/main" val="2083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/>
              <a:t>INTRODUCCIÓN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Su diagnóstico se establece siempre tras el estudio histopatológico.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P</a:t>
            </a:r>
            <a:r>
              <a:rPr lang="es-ES_tradnl" sz="2600" dirty="0" smtClean="0"/>
              <a:t>uede </a:t>
            </a:r>
            <a:r>
              <a:rPr lang="es-ES_tradnl" sz="2600" dirty="0"/>
              <a:t>ser confundida, dada </a:t>
            </a:r>
            <a:r>
              <a:rPr lang="es-ES_tradnl" sz="2600" dirty="0" smtClean="0"/>
              <a:t>la presencia </a:t>
            </a:r>
            <a:r>
              <a:rPr lang="es-ES_tradnl" sz="2600" dirty="0"/>
              <a:t>de elementos </a:t>
            </a:r>
            <a:r>
              <a:rPr lang="es-ES_tradnl" sz="2600" dirty="0" err="1"/>
              <a:t>mononucleados</a:t>
            </a:r>
            <a:r>
              <a:rPr lang="es-ES_tradnl" sz="2600" dirty="0"/>
              <a:t> atípicos CD30+, con proceso proliferativo maligno, aspecto que debe descartarse tras un seguimiento </a:t>
            </a:r>
            <a:r>
              <a:rPr lang="es-ES_tradnl" sz="2600" dirty="0" smtClean="0"/>
              <a:t>clínico </a:t>
            </a:r>
            <a:r>
              <a:rPr lang="es-ES_tradnl" sz="2600" dirty="0"/>
              <a:t>prolongado  de 12 </a:t>
            </a:r>
            <a:r>
              <a:rPr lang="es-ES_tradnl" sz="2600" dirty="0" smtClean="0"/>
              <a:t>a </a:t>
            </a:r>
            <a:r>
              <a:rPr lang="es-ES_tradnl" sz="2600" dirty="0"/>
              <a:t>24 meses, o mediante análisis de </a:t>
            </a:r>
            <a:r>
              <a:rPr lang="es-ES_tradnl" sz="2600" dirty="0" err="1"/>
              <a:t>monoclonalidad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Debe </a:t>
            </a:r>
            <a:r>
              <a:rPr lang="es-ES_tradnl" sz="2600" dirty="0"/>
              <a:t>evitarse siempre </a:t>
            </a:r>
            <a:r>
              <a:rPr lang="es-ES_tradnl" sz="2600" dirty="0" smtClean="0"/>
              <a:t>sobre tratamientos </a:t>
            </a:r>
            <a:r>
              <a:rPr lang="es-ES_tradnl" sz="2600" dirty="0"/>
              <a:t>de la lesión, dada la escasa tasa de recurrencia y la baja agresividad biológica tras seguimientos  clínicos prolongados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Etiología </a:t>
            </a:r>
            <a:r>
              <a:rPr lang="es-ES_tradnl" sz="2600" dirty="0"/>
              <a:t>y patogénesis no está  bien aclarada, ya que el antecedente traumático se constata en menos del 50%, stress, infección por virus Epstein-</a:t>
            </a:r>
            <a:r>
              <a:rPr lang="es-ES_tradnl" sz="2600" dirty="0" err="1"/>
              <a:t>Barr</a:t>
            </a:r>
            <a:r>
              <a:rPr lang="es-ES_tradnl" sz="2600" dirty="0"/>
              <a:t>, efecto tóxico local o </a:t>
            </a:r>
            <a:r>
              <a:rPr lang="es-ES_tradnl" sz="2600" dirty="0" err="1"/>
              <a:t>lesional</a:t>
            </a:r>
            <a:r>
              <a:rPr lang="es-ES_tradnl" sz="2600" dirty="0"/>
              <a:t> reactivo frente a diversos estímulos o agresiones mucosas.</a:t>
            </a:r>
            <a:endParaRPr lang="en-US" sz="2600" dirty="0"/>
          </a:p>
          <a:p>
            <a:pPr algn="just"/>
            <a:endParaRPr lang="es-AR" sz="2900" dirty="0" smtClean="0"/>
          </a:p>
          <a:p>
            <a:pPr algn="just"/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294601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</a:p>
          <a:p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Paciente femenino de 76 años de edad consulta por presentar amplia ulceración de 2,5 cm diámetro en borde lateral izquierdo lingual</a:t>
            </a:r>
            <a:r>
              <a:rPr lang="es-ES_tradnl" sz="2600" dirty="0" smtClean="0"/>
              <a:t>.</a:t>
            </a: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187" y="2036899"/>
            <a:ext cx="6259690" cy="402148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513" y="6104430"/>
            <a:ext cx="4941037" cy="205877"/>
          </a:xfrm>
          <a:prstGeom prst="rect">
            <a:avLst/>
          </a:prstGeom>
        </p:spPr>
      </p:pic>
      <p:pic>
        <p:nvPicPr>
          <p:cNvPr id="7" name="Imagen 6" descr="Recorte de pantal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513" y="6356348"/>
            <a:ext cx="2307963" cy="20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1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</a:p>
          <a:p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</a:t>
            </a:r>
            <a:r>
              <a:rPr lang="es-ES_tradnl" sz="2600" dirty="0" err="1" smtClean="0"/>
              <a:t>úlceración</a:t>
            </a:r>
            <a:r>
              <a:rPr lang="es-ES_tradnl" sz="2600" dirty="0" smtClean="0"/>
              <a:t> </a:t>
            </a:r>
            <a:r>
              <a:rPr lang="es-ES_tradnl" sz="2600" dirty="0"/>
              <a:t>se inició de forma brusca hacía un mes y medio, aumentando rápidamente de tamaño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Con </a:t>
            </a:r>
            <a:r>
              <a:rPr lang="es-ES_tradnl" sz="2600" dirty="0"/>
              <a:t>antecedentes </a:t>
            </a:r>
            <a:r>
              <a:rPr lang="es-ES_tradnl" sz="2600" dirty="0" smtClean="0"/>
              <a:t>clínicos y en tratamiento de </a:t>
            </a:r>
            <a:r>
              <a:rPr lang="es-ES_tradnl" sz="2600" dirty="0"/>
              <a:t>hipertensión </a:t>
            </a:r>
            <a:r>
              <a:rPr lang="es-ES_tradnl" sz="2600" dirty="0" smtClean="0"/>
              <a:t>(</a:t>
            </a:r>
            <a:r>
              <a:rPr lang="es-ES_tradnl" sz="2600" dirty="0" err="1" smtClean="0"/>
              <a:t>torasemida</a:t>
            </a:r>
            <a:r>
              <a:rPr lang="es-ES_tradnl" sz="2600" dirty="0" smtClean="0"/>
              <a:t> </a:t>
            </a:r>
            <a:r>
              <a:rPr lang="es-ES_tradnl" sz="2600" dirty="0"/>
              <a:t>y </a:t>
            </a:r>
            <a:r>
              <a:rPr lang="es-ES_tradnl" sz="2600" dirty="0" err="1" smtClean="0"/>
              <a:t>captopril</a:t>
            </a:r>
            <a:r>
              <a:rPr lang="es-ES_tradnl" sz="2600" dirty="0" smtClean="0"/>
              <a:t>), </a:t>
            </a:r>
            <a:r>
              <a:rPr lang="es-ES_tradnl" sz="2600" dirty="0" err="1"/>
              <a:t>dislipemia</a:t>
            </a:r>
            <a:r>
              <a:rPr lang="es-ES_tradnl" sz="2600" dirty="0"/>
              <a:t> </a:t>
            </a:r>
            <a:r>
              <a:rPr lang="es-ES_tradnl" sz="2600" dirty="0" smtClean="0"/>
              <a:t>(</a:t>
            </a:r>
            <a:r>
              <a:rPr lang="es-ES_tradnl" sz="2600" dirty="0" err="1" smtClean="0"/>
              <a:t>estatinas</a:t>
            </a:r>
            <a:r>
              <a:rPr lang="es-ES_tradnl" sz="2600" dirty="0" smtClean="0"/>
              <a:t>), </a:t>
            </a:r>
            <a:r>
              <a:rPr lang="es-ES_tradnl" sz="2600" dirty="0"/>
              <a:t>depresión, estreñimiento crónico, osteoporosis </a:t>
            </a:r>
            <a:r>
              <a:rPr lang="es-ES_tradnl" sz="2600" dirty="0" smtClean="0"/>
              <a:t>(</a:t>
            </a:r>
            <a:r>
              <a:rPr lang="es-ES_tradnl" sz="2600" dirty="0" err="1" smtClean="0"/>
              <a:t>alendrónico</a:t>
            </a:r>
            <a:r>
              <a:rPr lang="es-ES_tradnl" sz="2600" dirty="0" smtClean="0"/>
              <a:t> </a:t>
            </a:r>
            <a:r>
              <a:rPr lang="es-ES_tradnl" sz="2600" dirty="0"/>
              <a:t>10 </a:t>
            </a:r>
            <a:r>
              <a:rPr lang="es-ES_tradnl" sz="2600" dirty="0" smtClean="0"/>
              <a:t>mg/día) </a:t>
            </a:r>
            <a:r>
              <a:rPr lang="es-ES_tradnl" sz="2600" dirty="0"/>
              <a:t>y </a:t>
            </a:r>
            <a:r>
              <a:rPr lang="es-ES_tradnl" sz="2600" dirty="0" err="1"/>
              <a:t>mielopatía</a:t>
            </a:r>
            <a:r>
              <a:rPr lang="es-ES_tradnl" sz="2600" dirty="0"/>
              <a:t> de canal medular </a:t>
            </a:r>
            <a:r>
              <a:rPr lang="es-ES_tradnl" sz="2600" dirty="0" smtClean="0"/>
              <a:t>(analgésico discontinuo) </a:t>
            </a:r>
            <a:r>
              <a:rPr lang="es-ES_tradnl" sz="2600" dirty="0"/>
              <a:t>con </a:t>
            </a:r>
            <a:r>
              <a:rPr lang="es-ES_tradnl" sz="2600" dirty="0" err="1"/>
              <a:t>tramadol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Ante </a:t>
            </a:r>
            <a:r>
              <a:rPr lang="es-ES_tradnl" sz="2600" dirty="0"/>
              <a:t>sospecha de posible neoplasia se realiza biopsia </a:t>
            </a:r>
            <a:r>
              <a:rPr lang="es-ES_tradnl" sz="2600" dirty="0" err="1"/>
              <a:t>incisional</a:t>
            </a:r>
            <a:r>
              <a:rPr lang="es-ES_tradnl" sz="2600" dirty="0"/>
              <a:t> del borde </a:t>
            </a:r>
            <a:r>
              <a:rPr lang="es-ES_tradnl" sz="2600" dirty="0" smtClean="0"/>
              <a:t>ulceroso. Resultado de la biopsia: </a:t>
            </a:r>
            <a:r>
              <a:rPr lang="es-ES_tradnl" sz="2600" b="1" dirty="0"/>
              <a:t>úlcera lingual con </a:t>
            </a:r>
            <a:r>
              <a:rPr lang="es-ES_tradnl" sz="2600" b="1" dirty="0" err="1"/>
              <a:t>eosinofilia</a:t>
            </a:r>
            <a:r>
              <a:rPr lang="es-ES_tradnl" sz="2600" dirty="0"/>
              <a:t>, sin inclusiones virales</a:t>
            </a:r>
            <a:r>
              <a:rPr lang="es-ES_tradnl" sz="2600" dirty="0" smtClean="0"/>
              <a:t>, fúngicas </a:t>
            </a:r>
            <a:r>
              <a:rPr lang="es-ES_tradnl" sz="2600" dirty="0"/>
              <a:t>o signos de malignidad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descarta crecimiento neoplásico, se valora posible existencia de causa traumática crónica. </a:t>
            </a:r>
            <a:endParaRPr lang="es-AR" sz="2600" dirty="0"/>
          </a:p>
        </p:txBody>
      </p:sp>
    </p:spTree>
    <p:extLst>
      <p:ext uri="{BB962C8B-B14F-4D97-AF65-F5344CB8AC3E}">
        <p14:creationId xmlns:p14="http://schemas.microsoft.com/office/powerpoint/2010/main" val="42834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2"/>
            <a:ext cx="12192000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CLÍNICO</a:t>
            </a:r>
          </a:p>
          <a:p>
            <a:pPr algn="just"/>
            <a:endParaRPr lang="es-AR" sz="29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realiza exodoncia de pieza dental </a:t>
            </a:r>
            <a:r>
              <a:rPr lang="es-ES_tradnl" sz="2600" dirty="0" smtClean="0"/>
              <a:t>36, </a:t>
            </a:r>
            <a:r>
              <a:rPr lang="es-ES_tradnl" sz="2600" dirty="0"/>
              <a:t>se suspende el tratamiento con ácido </a:t>
            </a:r>
            <a:r>
              <a:rPr lang="es-ES_tradnl" sz="2600" dirty="0" err="1"/>
              <a:t>alendrónico</a:t>
            </a:r>
            <a:r>
              <a:rPr lang="es-ES_tradnl" sz="2600" dirty="0"/>
              <a:t>, se cita para control en 30 días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Al </a:t>
            </a:r>
            <a:r>
              <a:rPr lang="es-ES_tradnl" sz="2600" dirty="0"/>
              <a:t>mes de evolución</a:t>
            </a:r>
            <a:r>
              <a:rPr lang="es-ES_tradnl" sz="2600" dirty="0" smtClean="0"/>
              <a:t>, úlcera </a:t>
            </a:r>
            <a:r>
              <a:rPr lang="es-ES_tradnl" sz="2600" dirty="0"/>
              <a:t>persiste con aumento de su diámetro, se realiza segunda biopsia </a:t>
            </a:r>
            <a:r>
              <a:rPr lang="es-ES_tradnl" sz="2600" dirty="0" smtClean="0"/>
              <a:t>ahora, </a:t>
            </a:r>
            <a:r>
              <a:rPr lang="es-ES_tradnl" sz="2600" dirty="0"/>
              <a:t>del borde anterior ulceroso y mostró una lesión ulcerativa lingual de carácter penetrante, alcanzando el plano muscular lingual.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endParaRPr lang="es-AR" sz="2900" dirty="0"/>
          </a:p>
        </p:txBody>
      </p:sp>
      <p:pic>
        <p:nvPicPr>
          <p:cNvPr id="10" name="Imagen 9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293" y="3329700"/>
            <a:ext cx="3797101" cy="254486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Rectángulo 10"/>
          <p:cNvSpPr/>
          <p:nvPr/>
        </p:nvSpPr>
        <p:spPr>
          <a:xfrm>
            <a:off x="3952536" y="5874566"/>
            <a:ext cx="39606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Figura 2. Estudio histopatológico e 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inmunohistoquímico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  <a:b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</a:b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Visión 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panóramica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 de la lesión ulcerativa lingual de carácter penetrante (A)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2"/>
            <a:ext cx="12192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</a:t>
            </a:r>
            <a:r>
              <a:rPr lang="es-ES_tradnl" sz="2900" dirty="0" smtClean="0"/>
              <a:t>CLÍNICO</a:t>
            </a:r>
            <a:endParaRPr lang="es-AR" sz="2900" dirty="0" smtClean="0"/>
          </a:p>
          <a:p>
            <a:pPr algn="just"/>
            <a:endParaRPr lang="es-AR" sz="29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Intensa </a:t>
            </a:r>
            <a:r>
              <a:rPr lang="es-ES_tradnl" sz="2600" dirty="0" err="1"/>
              <a:t>neoangiogénesis</a:t>
            </a:r>
            <a:r>
              <a:rPr lang="es-ES_tradnl" sz="2600" dirty="0"/>
              <a:t>, vasos </a:t>
            </a:r>
            <a:r>
              <a:rPr lang="es-ES_tradnl" sz="2600" dirty="0" err="1"/>
              <a:t>inmunorreactivos</a:t>
            </a:r>
            <a:r>
              <a:rPr lang="es-ES_tradnl" sz="2600" dirty="0"/>
              <a:t>  frente a CD105. </a:t>
            </a:r>
            <a:endParaRPr lang="es-ES_tradnl" sz="2600" dirty="0" smtClean="0"/>
          </a:p>
          <a:p>
            <a:pPr algn="just"/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Infiltrado inflamatorio polimorfo con </a:t>
            </a:r>
            <a:r>
              <a:rPr lang="es-ES_tradnl" sz="2600" dirty="0" err="1"/>
              <a:t>eosinófilos</a:t>
            </a:r>
            <a:r>
              <a:rPr lang="es-ES_tradnl" sz="2600" dirty="0"/>
              <a:t>, elementos </a:t>
            </a:r>
            <a:r>
              <a:rPr lang="es-ES_tradnl" sz="2600" dirty="0" err="1"/>
              <a:t>mononucleados</a:t>
            </a:r>
            <a:r>
              <a:rPr lang="es-ES_tradnl" sz="2600" dirty="0"/>
              <a:t>, a  veces histiocitos con </a:t>
            </a:r>
            <a:r>
              <a:rPr lang="es-ES_tradnl" sz="2600" b="1" dirty="0"/>
              <a:t>núcleos atípicos</a:t>
            </a:r>
            <a:r>
              <a:rPr lang="es-ES_tradnl" sz="2600" dirty="0"/>
              <a:t>, con frecuente nucléolo, revelando un </a:t>
            </a:r>
            <a:r>
              <a:rPr lang="es-ES_tradnl" sz="2600" b="1" dirty="0"/>
              <a:t>fenotipo linfoide T (CD3+)</a:t>
            </a:r>
            <a:r>
              <a:rPr lang="es-ES_tradnl" sz="2600" dirty="0"/>
              <a:t> </a:t>
            </a:r>
            <a:r>
              <a:rPr lang="es-ES_tradnl" sz="2600" b="1" dirty="0"/>
              <a:t>con </a:t>
            </a:r>
            <a:r>
              <a:rPr lang="es-ES_tradnl" sz="2600" b="1" dirty="0" err="1"/>
              <a:t>inmuno</a:t>
            </a:r>
            <a:r>
              <a:rPr lang="es-ES_tradnl" sz="2600" b="1" dirty="0"/>
              <a:t> marcaje para CD30+.</a:t>
            </a:r>
            <a:endParaRPr lang="es-AR" sz="2600" b="1" dirty="0"/>
          </a:p>
          <a:p>
            <a:pPr algn="just"/>
            <a:endParaRPr lang="es-ES_tradnl" sz="2600" dirty="0" smtClean="0"/>
          </a:p>
          <a:p>
            <a:endParaRPr lang="es-AR" sz="2900" dirty="0"/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90" y="3035402"/>
            <a:ext cx="3748077" cy="208525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200302" y="5120653"/>
            <a:ext cx="40746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Estudio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histopatológico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inmunohistoquímico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Mostrando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 infiltrado inflamatorio polimorfo con abundantes </a:t>
            </a:r>
            <a:r>
              <a:rPr lang="es-ES" sz="12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eosinófilos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células 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mononucleadas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atípicas en el lecho de la úlcera (B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n-US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n 7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020" y="3035402"/>
            <a:ext cx="2785218" cy="208525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Rectángulo 9"/>
          <p:cNvSpPr/>
          <p:nvPr/>
        </p:nvSpPr>
        <p:spPr>
          <a:xfrm>
            <a:off x="5082019" y="5176882"/>
            <a:ext cx="2785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Estudio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histopatológico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inmunohistoquímico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 reactividad para CD3 + (C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Imagen 10" descr="Recorte de pantal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320" y="3014210"/>
            <a:ext cx="2825112" cy="21064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Rectángulo 11"/>
          <p:cNvSpPr/>
          <p:nvPr/>
        </p:nvSpPr>
        <p:spPr>
          <a:xfrm>
            <a:off x="8674319" y="5176882"/>
            <a:ext cx="27923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Estudio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histopatológico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inmunohistoquímico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expresión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de CD30 + (E) a nivel de las células 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mononucleadas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atípicas.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CLÍNICO</a:t>
            </a:r>
          </a:p>
          <a:p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Presencia </a:t>
            </a:r>
            <a:r>
              <a:rPr lang="es-ES_tradnl" sz="2600" dirty="0" smtClean="0"/>
              <a:t> </a:t>
            </a:r>
            <a:r>
              <a:rPr lang="es-ES_tradnl" sz="2600" dirty="0"/>
              <a:t>elementos con carácter </a:t>
            </a:r>
            <a:r>
              <a:rPr lang="es-ES_tradnl" sz="2600" dirty="0" err="1"/>
              <a:t>macrofágico</a:t>
            </a:r>
            <a:r>
              <a:rPr lang="es-ES_tradnl" sz="2600" dirty="0"/>
              <a:t>/</a:t>
            </a:r>
            <a:r>
              <a:rPr lang="es-ES_tradnl" sz="2600" dirty="0" err="1"/>
              <a:t>histiocítico</a:t>
            </a:r>
            <a:r>
              <a:rPr lang="es-ES_tradnl" sz="2600" dirty="0"/>
              <a:t> (CD68+) y una población de células fusiformes de aspecto </a:t>
            </a:r>
            <a:r>
              <a:rPr lang="es-ES_tradnl" sz="2600" dirty="0" err="1"/>
              <a:t>miofibroblástico</a:t>
            </a:r>
            <a:r>
              <a:rPr lang="es-ES_tradnl" sz="2600" dirty="0"/>
              <a:t> con reactividad para el F-</a:t>
            </a:r>
            <a:r>
              <a:rPr lang="es-ES_tradnl" sz="2600" dirty="0" err="1"/>
              <a:t>XIIIa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endParaRPr lang="es-AR" sz="2900" dirty="0"/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54" y="1960347"/>
            <a:ext cx="4869891" cy="345803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3603522" y="5418380"/>
            <a:ext cx="4984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Estudio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histopatológico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inmunohistoquímico</a:t>
            </a:r>
            <a:r>
              <a:rPr lang="en-U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es-ES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oblación 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elementos fusiformes 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inmunorreactivos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al F-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XIIIa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(D),</a:t>
            </a:r>
            <a:b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(H&amp;E 25 y 250x) (CD3, F-</a:t>
            </a:r>
            <a:r>
              <a:rPr lang="es-E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XIIIa</a:t>
            </a:r>
            <a:r>
              <a:rPr lang="es-E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y CD30, 100x).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900" dirty="0"/>
              <a:t>CASO CLÍNICO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El </a:t>
            </a:r>
            <a:r>
              <a:rPr lang="es-ES_tradnl" sz="2600" dirty="0"/>
              <a:t>índice de proliferación celular (Ki67), elevado en el lecho de lesión ulcerativa</a:t>
            </a:r>
            <a:r>
              <a:rPr lang="es-ES_tradnl" sz="2600" dirty="0" smtClean="0"/>
              <a:t>.</a:t>
            </a:r>
          </a:p>
          <a:p>
            <a:pPr algn="just"/>
            <a:r>
              <a:rPr lang="es-ES_tradnl" sz="2600" dirty="0" smtClean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Con </a:t>
            </a:r>
            <a:r>
              <a:rPr lang="es-ES_tradnl" sz="2600" dirty="0"/>
              <a:t>todo estos datos se emitió </a:t>
            </a:r>
            <a:r>
              <a:rPr lang="es-ES_tradnl" sz="2600" b="1" dirty="0"/>
              <a:t>diagnóstico de úlcera </a:t>
            </a:r>
            <a:r>
              <a:rPr lang="es-ES_tradnl" sz="2600" b="1" dirty="0" err="1"/>
              <a:t>eosinofílica</a:t>
            </a:r>
            <a:r>
              <a:rPr lang="es-ES_tradnl" sz="2600" b="1" dirty="0"/>
              <a:t> lingual </a:t>
            </a:r>
            <a:r>
              <a:rPr lang="es-ES_tradnl" sz="2600" dirty="0"/>
              <a:t>con elementos </a:t>
            </a:r>
            <a:r>
              <a:rPr lang="es-ES_tradnl" sz="2600" dirty="0" err="1"/>
              <a:t>mononucleados</a:t>
            </a:r>
            <a:r>
              <a:rPr lang="es-ES_tradnl" sz="2600" dirty="0"/>
              <a:t> atípicos  CD30+ concordante con TUGSE.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recomienda control evolutivo prolongado </a:t>
            </a:r>
            <a:r>
              <a:rPr lang="es-ES_tradnl" sz="2600" dirty="0" smtClean="0"/>
              <a:t>a la </a:t>
            </a:r>
            <a:r>
              <a:rPr lang="es-ES_tradnl" sz="2600" dirty="0"/>
              <a:t>paciente.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realiza controles mensuales,  al  5º mes </a:t>
            </a:r>
            <a:r>
              <a:rPr lang="es-ES_tradnl" sz="2600" dirty="0" smtClean="0"/>
              <a:t>de evolución, </a:t>
            </a:r>
            <a:r>
              <a:rPr lang="es-ES_tradnl" sz="2600" dirty="0"/>
              <a:t>tras la 2ª biopsia, se constata reducción notable del tamaño de lesión con </a:t>
            </a:r>
            <a:r>
              <a:rPr lang="es-ES_tradnl" sz="2600" dirty="0" smtClean="0"/>
              <a:t>evolución </a:t>
            </a:r>
            <a:r>
              <a:rPr lang="es-ES_tradnl" sz="2600" dirty="0" err="1"/>
              <a:t>cicatrizal</a:t>
            </a:r>
            <a:r>
              <a:rPr lang="es-ES_tradnl" sz="2600" dirty="0"/>
              <a:t> hasta su completa desaparición en el momento actual.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Paciente </a:t>
            </a:r>
            <a:r>
              <a:rPr lang="es-ES_tradnl" sz="2600" dirty="0"/>
              <a:t>continúa acudiendo a controles trimestrales hasta completar un seguimiento de 24 meses.</a:t>
            </a:r>
            <a:endParaRPr lang="es-AR" sz="2600" dirty="0" smtClean="0"/>
          </a:p>
          <a:p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829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DISCUSIÓN</a:t>
            </a:r>
          </a:p>
          <a:p>
            <a:pPr algn="just"/>
            <a:endParaRPr lang="en-US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, infrecuente, benigna de mucosa oral</a:t>
            </a:r>
            <a:r>
              <a:rPr lang="es-ES_tradnl" sz="2600" dirty="0" smtClean="0"/>
              <a:t>, etiología </a:t>
            </a:r>
            <a:r>
              <a:rPr lang="es-ES_tradnl" sz="2600" dirty="0"/>
              <a:t>y patogenia no aclarada, a pesar de ser conocida esta lesión desde 1956 en adultos, descrita por </a:t>
            </a:r>
            <a:r>
              <a:rPr lang="es-ES_tradnl" sz="2600" dirty="0" err="1"/>
              <a:t>Pofoff</a:t>
            </a:r>
            <a:r>
              <a:rPr lang="es-ES_tradnl" sz="2600" dirty="0"/>
              <a:t> y </a:t>
            </a:r>
            <a:r>
              <a:rPr lang="es-ES_tradnl" sz="2600" dirty="0" smtClean="0"/>
              <a:t>en </a:t>
            </a:r>
            <a:r>
              <a:rPr lang="es-ES_tradnl" sz="2600" dirty="0"/>
              <a:t>población pediátrica desde finales del siglo XIX  denominada </a:t>
            </a:r>
            <a:r>
              <a:rPr lang="es-ES_tradnl" sz="2600" dirty="0" smtClean="0"/>
              <a:t>enfermedad </a:t>
            </a:r>
            <a:r>
              <a:rPr lang="es-ES_tradnl" sz="2600" dirty="0"/>
              <a:t>de Riga-</a:t>
            </a:r>
            <a:r>
              <a:rPr lang="es-ES_tradnl" sz="2600" dirty="0" err="1"/>
              <a:t>Fede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En </a:t>
            </a:r>
            <a:r>
              <a:rPr lang="es-ES_tradnl" sz="2600" dirty="0"/>
              <a:t>década del ochenta</a:t>
            </a:r>
            <a:r>
              <a:rPr lang="es-ES_tradnl" sz="2600" dirty="0" smtClean="0"/>
              <a:t>, </a:t>
            </a:r>
            <a:r>
              <a:rPr lang="es-ES_tradnl" sz="2600" dirty="0" err="1" smtClean="0"/>
              <a:t>Elzay</a:t>
            </a:r>
            <a:r>
              <a:rPr lang="es-ES_tradnl" sz="2600" dirty="0" smtClean="0"/>
              <a:t> </a:t>
            </a:r>
            <a:r>
              <a:rPr lang="es-ES_tradnl" sz="2600" dirty="0"/>
              <a:t>propuso considerar a la 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 y a la enfermedad de Riga-</a:t>
            </a:r>
            <a:r>
              <a:rPr lang="es-ES_tradnl" sz="2600" dirty="0" err="1"/>
              <a:t>Fede</a:t>
            </a:r>
            <a:r>
              <a:rPr lang="es-ES_tradnl" sz="2600" dirty="0"/>
              <a:t> como única enfermedad denominándola “granuloma ulcerativo traumático con </a:t>
            </a:r>
            <a:r>
              <a:rPr lang="es-ES_tradnl" sz="2600" dirty="0" err="1" smtClean="0"/>
              <a:t>eosinofilia</a:t>
            </a:r>
            <a:r>
              <a:rPr lang="es-ES_tradnl" sz="2600" dirty="0" smtClean="0"/>
              <a:t> </a:t>
            </a:r>
            <a:r>
              <a:rPr lang="es-ES_tradnl" sz="2600" dirty="0" err="1" smtClean="0"/>
              <a:t>estromal</a:t>
            </a:r>
            <a:r>
              <a:rPr lang="es-ES_tradnl" sz="2600" dirty="0" smtClean="0"/>
              <a:t>-TUGSE“.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Presenta </a:t>
            </a:r>
            <a:r>
              <a:rPr lang="es-ES_tradnl" sz="2600" dirty="0"/>
              <a:t>dos picos de incidencia</a:t>
            </a:r>
            <a:r>
              <a:rPr lang="es-ES_tradnl" sz="2600" dirty="0" smtClean="0"/>
              <a:t>: edad </a:t>
            </a:r>
            <a:r>
              <a:rPr lang="es-ES_tradnl" sz="2600" dirty="0"/>
              <a:t>infantil (dos primeros años de </a:t>
            </a:r>
            <a:r>
              <a:rPr lang="es-ES_tradnl" sz="2600" dirty="0" smtClean="0"/>
              <a:t>vida), edad </a:t>
            </a:r>
            <a:r>
              <a:rPr lang="es-ES_tradnl" sz="2600" dirty="0"/>
              <a:t>adulta (6ª-7ª década de vida</a:t>
            </a:r>
            <a:r>
              <a:rPr lang="es-ES_tradnl" sz="2600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054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900" dirty="0" smtClean="0"/>
              <a:t>DISCUSIÓN</a:t>
            </a:r>
          </a:p>
          <a:p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Tanto </a:t>
            </a:r>
            <a:r>
              <a:rPr lang="es-ES_tradnl" sz="2600" dirty="0" smtClean="0"/>
              <a:t>la 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 y </a:t>
            </a:r>
            <a:r>
              <a:rPr lang="es-ES_tradnl" sz="2600" dirty="0" smtClean="0"/>
              <a:t>la enfermedad </a:t>
            </a:r>
            <a:r>
              <a:rPr lang="es-ES_tradnl" sz="2600" dirty="0"/>
              <a:t>de Riga-</a:t>
            </a:r>
            <a:r>
              <a:rPr lang="es-ES_tradnl" sz="2600" dirty="0" err="1"/>
              <a:t>Fede</a:t>
            </a:r>
            <a:r>
              <a:rPr lang="es-ES_tradnl" sz="2600" dirty="0"/>
              <a:t> han recibido históricamente y de forma alternativa diversas denominaciones (</a:t>
            </a:r>
            <a:r>
              <a:rPr lang="es-ES_tradnl" sz="2600" dirty="0" smtClean="0"/>
              <a:t>granuloma </a:t>
            </a:r>
            <a:r>
              <a:rPr lang="es-ES_tradnl" sz="2600" dirty="0" err="1" smtClean="0"/>
              <a:t>eosinofílico</a:t>
            </a:r>
            <a:r>
              <a:rPr lang="es-ES_tradnl" sz="2600" dirty="0" smtClean="0"/>
              <a:t> </a:t>
            </a:r>
            <a:r>
              <a:rPr lang="es-ES_tradnl" sz="2600" dirty="0" err="1"/>
              <a:t>diutinium</a:t>
            </a:r>
            <a:r>
              <a:rPr lang="es-ES_tradnl" sz="2600" dirty="0"/>
              <a:t>, granuloma traumático, granuloma </a:t>
            </a:r>
            <a:r>
              <a:rPr lang="es-ES_tradnl" sz="2600" dirty="0" err="1"/>
              <a:t>histiocítico</a:t>
            </a:r>
            <a:r>
              <a:rPr lang="es-ES_tradnl" sz="2600" dirty="0"/>
              <a:t> atípico, </a:t>
            </a:r>
            <a:r>
              <a:rPr lang="es-ES_tradnl" sz="2600" dirty="0" err="1"/>
              <a:t>pseudolinfoma</a:t>
            </a:r>
            <a:r>
              <a:rPr lang="es-ES_tradnl" sz="2600" dirty="0"/>
              <a:t> ulcerado lingual, úlcera </a:t>
            </a:r>
            <a:r>
              <a:rPr lang="es-ES_tradnl" sz="2600" dirty="0" smtClean="0"/>
              <a:t>sublingual </a:t>
            </a:r>
            <a:r>
              <a:rPr lang="es-ES_tradnl" sz="2600" dirty="0"/>
              <a:t>infantil, granuloma sublingual, lesión reparativa de la lengua</a:t>
            </a:r>
            <a:r>
              <a:rPr lang="es-ES_tradnl" sz="2600" dirty="0" smtClean="0"/>
              <a:t>), lo </a:t>
            </a:r>
            <a:r>
              <a:rPr lang="es-ES_tradnl" sz="2600" dirty="0"/>
              <a:t>que ha contribuido a aumentar la confusión del carácter y naturaleza de esta lesión ulcerativa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La </a:t>
            </a:r>
            <a:r>
              <a:rPr lang="es-ES_tradnl" sz="2600" dirty="0"/>
              <a:t>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 o TUGSE  se caracteriza por ser </a:t>
            </a:r>
            <a:r>
              <a:rPr lang="es-ES_tradnl" sz="2600" dirty="0" err="1"/>
              <a:t>autolimitada</a:t>
            </a:r>
            <a:r>
              <a:rPr lang="es-ES_tradnl" sz="2600" dirty="0" smtClean="0"/>
              <a:t>, de </a:t>
            </a:r>
            <a:r>
              <a:rPr lang="es-ES_tradnl" sz="2600" dirty="0"/>
              <a:t>instauración rápida y curso persistente</a:t>
            </a:r>
            <a:r>
              <a:rPr lang="es-ES_tradnl" sz="2600" dirty="0" smtClean="0"/>
              <a:t>, de </a:t>
            </a:r>
            <a:r>
              <a:rPr lang="es-ES_tradnl" sz="2600" dirty="0"/>
              <a:t>tamaño variable (pocos mm a varios cm</a:t>
            </a:r>
            <a:r>
              <a:rPr lang="es-ES_tradnl" sz="2600" dirty="0" smtClean="0"/>
              <a:t>), bordes </a:t>
            </a:r>
            <a:r>
              <a:rPr lang="es-ES_tradnl" sz="2600" dirty="0"/>
              <a:t>indurados</a:t>
            </a:r>
            <a:r>
              <a:rPr lang="es-ES_tradnl" sz="2600" dirty="0" smtClean="0"/>
              <a:t>, generalmente </a:t>
            </a:r>
            <a:r>
              <a:rPr lang="es-ES_tradnl" sz="2600" dirty="0"/>
              <a:t>localizada en lengua a veces en labio inferior, encías, mucosa bucal y vestibular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De </a:t>
            </a:r>
            <a:r>
              <a:rPr lang="es-ES_tradnl" sz="2600" dirty="0"/>
              <a:t>aparición </a:t>
            </a:r>
            <a:r>
              <a:rPr lang="es-ES_tradnl" sz="2600" dirty="0" smtClean="0"/>
              <a:t>rápida, </a:t>
            </a:r>
            <a:r>
              <a:rPr lang="es-ES_tradnl" sz="2600" dirty="0"/>
              <a:t>su persistencia plantea diversos diagnósticos.</a:t>
            </a:r>
            <a:endParaRPr lang="es-AR" sz="2600" dirty="0" smtClean="0"/>
          </a:p>
          <a:p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404025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b="1" dirty="0"/>
              <a:t>Etiologías posibles</a:t>
            </a:r>
            <a:r>
              <a:rPr lang="es-ES_tradnl" sz="2600" b="1" dirty="0" smtClean="0"/>
              <a:t>:</a:t>
            </a:r>
            <a:r>
              <a:rPr lang="es-ES_tradnl" sz="2600" dirty="0" smtClean="0"/>
              <a:t> factor </a:t>
            </a:r>
            <a:r>
              <a:rPr lang="es-ES_tradnl" sz="2600" dirty="0"/>
              <a:t>traumático</a:t>
            </a:r>
            <a:r>
              <a:rPr lang="es-ES_tradnl" sz="2600" dirty="0" smtClean="0"/>
              <a:t>, stress, </a:t>
            </a:r>
            <a:r>
              <a:rPr lang="es-ES_tradnl" sz="2600" dirty="0"/>
              <a:t>infecciones virales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Factor </a:t>
            </a:r>
            <a:r>
              <a:rPr lang="es-ES_tradnl" sz="2600" dirty="0"/>
              <a:t>traumático no siempre queda constatado</a:t>
            </a:r>
            <a:r>
              <a:rPr lang="es-ES_tradnl" sz="2600" dirty="0" smtClean="0"/>
              <a:t>, descartar prótesis </a:t>
            </a:r>
            <a:r>
              <a:rPr lang="es-ES_tradnl" sz="2600" dirty="0"/>
              <a:t>mal ajustadas o reparaciones dentales</a:t>
            </a:r>
            <a:r>
              <a:rPr lang="es-ES_tradnl" sz="2600" dirty="0" smtClean="0"/>
              <a:t>, como </a:t>
            </a:r>
            <a:r>
              <a:rPr lang="es-ES_tradnl" sz="2600" dirty="0"/>
              <a:t>ocurrió en nuestro caso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Excluir </a:t>
            </a:r>
            <a:r>
              <a:rPr lang="es-ES_tradnl" sz="2600" dirty="0"/>
              <a:t>causa infecciosa o </a:t>
            </a:r>
            <a:r>
              <a:rPr lang="es-ES_tradnl" sz="2600" dirty="0" smtClean="0"/>
              <a:t>tóxico-medicamentosa, también </a:t>
            </a:r>
            <a:r>
              <a:rPr lang="es-ES_tradnl" sz="2600" dirty="0"/>
              <a:t>ocurrió en nuestro caso por lo que se suspendió el ácido </a:t>
            </a:r>
            <a:r>
              <a:rPr lang="es-ES_tradnl" sz="2600" dirty="0" err="1"/>
              <a:t>alendrónico</a:t>
            </a:r>
            <a:r>
              <a:rPr lang="es-ES_tradnl" sz="2600" dirty="0" smtClean="0"/>
              <a:t>. 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Diagnóstico </a:t>
            </a:r>
            <a:r>
              <a:rPr lang="es-ES_tradnl" sz="2600" dirty="0"/>
              <a:t>se establece siempre con estudio </a:t>
            </a:r>
            <a:r>
              <a:rPr lang="es-ES_tradnl" sz="2600" dirty="0" smtClean="0"/>
              <a:t>histopatológico, </a:t>
            </a:r>
            <a:r>
              <a:rPr lang="es-ES_tradnl" sz="2600" dirty="0"/>
              <a:t>mostrando ulceración no carcinomatosa, con infiltrado inflamatorio polimorfo con abundante </a:t>
            </a:r>
            <a:r>
              <a:rPr lang="es-ES_tradnl" sz="2600" dirty="0" err="1"/>
              <a:t>eosinofilia</a:t>
            </a:r>
            <a:r>
              <a:rPr lang="es-ES_tradnl" sz="2600" dirty="0"/>
              <a:t> alcanzando planos profundos de la úlcera</a:t>
            </a:r>
            <a:r>
              <a:rPr lang="es-ES_tradnl" sz="2600" dirty="0" smtClean="0"/>
              <a:t>.</a:t>
            </a:r>
          </a:p>
          <a:p>
            <a:pPr algn="just"/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127969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Los </a:t>
            </a:r>
            <a:r>
              <a:rPr lang="es-ES_tradnl" sz="2600" dirty="0" err="1"/>
              <a:t>eosinófilos</a:t>
            </a:r>
            <a:r>
              <a:rPr lang="es-ES_tradnl" sz="2600" dirty="0"/>
              <a:t> son defectuosos en la producción de TGF, causando cicatrización tan tardía de las lesiones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El estudio patológico puede confundir al patólogo al constatarse presencia de elementos mononucleares atípicos, de talla grande y con actividad proliferativa marcada en </a:t>
            </a:r>
            <a:r>
              <a:rPr lang="es-ES_tradnl" sz="2600" dirty="0" smtClean="0"/>
              <a:t>el fondo de la </a:t>
            </a:r>
            <a:r>
              <a:rPr lang="es-ES_tradnl" sz="2600" dirty="0"/>
              <a:t>úlcera, como ocurrió en nuestro caso, debiendo establecer un diagnóstico diferencial con todo el espectro de lesiones ulcerativas mucosas que pueden cursar con </a:t>
            </a:r>
            <a:r>
              <a:rPr lang="es-ES_tradnl" sz="2600" dirty="0" err="1"/>
              <a:t>eosinofilia</a:t>
            </a:r>
            <a:r>
              <a:rPr lang="es-ES_tradnl" sz="2600" dirty="0"/>
              <a:t>. </a:t>
            </a:r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_tradnl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Células </a:t>
            </a:r>
            <a:r>
              <a:rPr lang="es-ES_tradnl" sz="2600" dirty="0" err="1"/>
              <a:t>mononucleadas</a:t>
            </a:r>
            <a:r>
              <a:rPr lang="es-ES_tradnl" sz="2600" dirty="0"/>
              <a:t> atípicas a menudo presentan </a:t>
            </a:r>
            <a:r>
              <a:rPr lang="es-ES_tradnl" sz="2600" dirty="0" err="1"/>
              <a:t>inmunofetipo</a:t>
            </a:r>
            <a:r>
              <a:rPr lang="es-ES_tradnl" sz="2600" dirty="0"/>
              <a:t> de células T con expresión de CD30+ y un índice de proliferación elevado (20 al 70%) también histiocitos (CD68+) y elementos fusiformes </a:t>
            </a:r>
            <a:r>
              <a:rPr lang="es-ES_tradnl" sz="2600" dirty="0" err="1"/>
              <a:t>inmunorreactivos</a:t>
            </a:r>
            <a:r>
              <a:rPr lang="es-ES_tradnl" sz="2600" dirty="0"/>
              <a:t> al F-</a:t>
            </a:r>
            <a:r>
              <a:rPr lang="es-ES_tradnl" sz="2600" dirty="0" err="1"/>
              <a:t>XIIIa</a:t>
            </a:r>
            <a:r>
              <a:rPr lang="es-ES_tradnl" sz="2600" dirty="0"/>
              <a:t>+, comprobado en nuestro caso. </a:t>
            </a:r>
            <a:endParaRPr lang="es-AR" sz="2600" dirty="0"/>
          </a:p>
          <a:p>
            <a:pPr algn="just"/>
            <a:endParaRPr lang="es-AR" sz="2900" dirty="0" smtClean="0"/>
          </a:p>
          <a:p>
            <a:pPr algn="just"/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118825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900" dirty="0" smtClean="0"/>
              <a:t>DISCUSIÓN</a:t>
            </a:r>
          </a:p>
          <a:p>
            <a:pPr algn="just"/>
            <a:endParaRPr lang="es-AR" sz="29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La hipótesis que esta lesión</a:t>
            </a:r>
            <a:r>
              <a:rPr lang="es-ES_tradnl" sz="2600" dirty="0" smtClean="0"/>
              <a:t>, este </a:t>
            </a:r>
            <a:r>
              <a:rPr lang="es-ES_tradnl" sz="2600" dirty="0"/>
              <a:t>constituida en realidad por una proliferación  de células T linfoides CD30+ se ha visto reforzada con resultado positivo en el estudio molecular de </a:t>
            </a:r>
            <a:r>
              <a:rPr lang="es-ES_tradnl" sz="2600" dirty="0" err="1"/>
              <a:t>clonalidad</a:t>
            </a:r>
            <a:r>
              <a:rPr lang="es-ES_tradnl" sz="2600" dirty="0"/>
              <a:t> de células T</a:t>
            </a:r>
            <a:r>
              <a:rPr lang="es-ES_tradnl" sz="2600" dirty="0" smtClean="0"/>
              <a:t>, permitiendo </a:t>
            </a:r>
            <a:r>
              <a:rPr lang="es-ES_tradnl" sz="2600" dirty="0"/>
              <a:t>clasificar a estas lesiones como procesos proliferativos de células T de bajo grado de malignidad pero no indica necesariamente malignidad ya que se han descrito en lesiones benignas o de carácter reactivo</a:t>
            </a:r>
            <a:r>
              <a:rPr lang="es-ES_tradnl" sz="2600" dirty="0" smtClean="0"/>
              <a:t>.</a:t>
            </a:r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Se </a:t>
            </a:r>
            <a:r>
              <a:rPr lang="es-ES_tradnl" sz="2600" dirty="0"/>
              <a:t>han descrito observaciones con células T CD30+ y con </a:t>
            </a:r>
            <a:r>
              <a:rPr lang="es-ES_tradnl" sz="2600" dirty="0" err="1"/>
              <a:t>clonalidad</a:t>
            </a:r>
            <a:r>
              <a:rPr lang="es-ES_tradnl" sz="2600" dirty="0"/>
              <a:t> positiva </a:t>
            </a:r>
            <a:r>
              <a:rPr lang="es-ES_tradnl" sz="2600" dirty="0" smtClean="0"/>
              <a:t>que, </a:t>
            </a:r>
            <a:r>
              <a:rPr lang="es-ES_tradnl" sz="2600" dirty="0"/>
              <a:t>tras un seguimiento prolongado de hasta 6 años, no han mostrado recurrencia o enfermedad sistémica </a:t>
            </a:r>
            <a:r>
              <a:rPr lang="es-ES_tradnl" sz="2600" dirty="0" err="1"/>
              <a:t>linfoproliferativa</a:t>
            </a:r>
            <a:r>
              <a:rPr lang="es-ES_tradnl" sz="2600" dirty="0"/>
              <a:t>.</a:t>
            </a:r>
            <a:endParaRPr lang="en-US" sz="2600" dirty="0"/>
          </a:p>
          <a:p>
            <a:pPr algn="just"/>
            <a:endParaRPr lang="es-AR" sz="2900" dirty="0" smtClean="0"/>
          </a:p>
          <a:p>
            <a:pPr algn="just"/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351163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81877" y="107720"/>
            <a:ext cx="32763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smtClean="0"/>
              <a:t>Úlcera </a:t>
            </a:r>
            <a:r>
              <a:rPr lang="es-AR" sz="1900" b="1" dirty="0" err="1" smtClean="0"/>
              <a:t>eosinofílica</a:t>
            </a:r>
            <a:r>
              <a:rPr lang="es-AR" sz="1900" b="1" dirty="0" smtClean="0"/>
              <a:t> lingual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-1"/>
            <a:ext cx="121920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900" dirty="0" smtClean="0"/>
              <a:t>CONCLUSIÓN</a:t>
            </a:r>
          </a:p>
          <a:p>
            <a:endParaRPr lang="en-US" sz="2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/>
              <a:t>La úlcera </a:t>
            </a:r>
            <a:r>
              <a:rPr lang="es-ES_tradnl" sz="2600" dirty="0" err="1"/>
              <a:t>eosinofílica</a:t>
            </a:r>
            <a:r>
              <a:rPr lang="es-ES_tradnl" sz="2600" dirty="0"/>
              <a:t> se trata de una lesión benigna</a:t>
            </a:r>
            <a:r>
              <a:rPr lang="es-ES_tradnl" sz="2600" dirty="0" smtClean="0"/>
              <a:t>, de </a:t>
            </a:r>
            <a:r>
              <a:rPr lang="es-ES_tradnl" sz="2600" dirty="0"/>
              <a:t>carácter </a:t>
            </a:r>
            <a:r>
              <a:rPr lang="es-ES_tradnl" sz="2600" dirty="0" err="1"/>
              <a:t>autolimitado</a:t>
            </a:r>
            <a:r>
              <a:rPr lang="es-ES_tradnl" sz="2600" dirty="0"/>
              <a:t>, el hecho de encontrar células </a:t>
            </a:r>
            <a:r>
              <a:rPr lang="es-ES_tradnl" sz="2600" dirty="0" err="1"/>
              <a:t>mononucleadas</a:t>
            </a:r>
            <a:r>
              <a:rPr lang="es-ES_tradnl" sz="2600" dirty="0"/>
              <a:t> atípicas de estirpe T y positivas para CD30+, no implica considerar a la lesión como un proceso de agresividad biológica</a:t>
            </a:r>
            <a:r>
              <a:rPr lang="es-ES_tradnl" sz="2600" dirty="0" smtClean="0"/>
              <a:t>.</a:t>
            </a:r>
          </a:p>
          <a:p>
            <a:pPr algn="just"/>
            <a:r>
              <a:rPr lang="es-ES_tradnl" sz="2600" dirty="0" smtClean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Es </a:t>
            </a:r>
            <a:r>
              <a:rPr lang="es-ES_tradnl" sz="2600" dirty="0"/>
              <a:t>necesario que el patólogo y el clínico conozcan las características estructurales de esta lesión</a:t>
            </a:r>
            <a:r>
              <a:rPr lang="es-ES_tradnl" sz="2600" dirty="0" smtClean="0"/>
              <a:t>, evitando sobre tratamiento </a:t>
            </a:r>
            <a:r>
              <a:rPr lang="es-ES_tradnl" sz="2600" dirty="0"/>
              <a:t>de las mismas. </a:t>
            </a:r>
            <a:endParaRPr lang="es-ES_tradnl" sz="2600" dirty="0" smtClean="0"/>
          </a:p>
          <a:p>
            <a:pPr algn="just"/>
            <a:endParaRPr lang="es-ES_tradnl" sz="26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_tradnl" sz="2600" dirty="0" smtClean="0"/>
              <a:t>Es </a:t>
            </a:r>
            <a:r>
              <a:rPr lang="es-ES_tradnl" sz="2600" dirty="0"/>
              <a:t>aconsejable realizar seguimiento prolongado del </a:t>
            </a:r>
            <a:r>
              <a:rPr lang="es-ES_tradnl" sz="2600" dirty="0" smtClean="0"/>
              <a:t>paciente, siendo  </a:t>
            </a:r>
            <a:r>
              <a:rPr lang="es-ES_tradnl" sz="2600" dirty="0"/>
              <a:t>más riguroso y estricto en aquellos que se demuestre </a:t>
            </a:r>
            <a:r>
              <a:rPr lang="es-ES_tradnl" sz="2600" dirty="0" err="1"/>
              <a:t>clonalidad</a:t>
            </a:r>
            <a:r>
              <a:rPr lang="es-ES_tradnl" sz="2600" dirty="0"/>
              <a:t> en la población de células T.</a:t>
            </a:r>
            <a:endParaRPr lang="en-US" sz="2600" dirty="0"/>
          </a:p>
          <a:p>
            <a:endParaRPr lang="es-AR" sz="2600" dirty="0"/>
          </a:p>
        </p:txBody>
      </p:sp>
    </p:spTree>
    <p:extLst>
      <p:ext uri="{BB962C8B-B14F-4D97-AF65-F5344CB8AC3E}">
        <p14:creationId xmlns:p14="http://schemas.microsoft.com/office/powerpoint/2010/main" val="42205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19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410691" y="2870352"/>
            <a:ext cx="7085835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lvl="0" algn="ctr"/>
            <a:r>
              <a:rPr lang="es-A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Dra. Miriam Góngora </a:t>
            </a:r>
            <a:r>
              <a:rPr lang="es-AR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Descarpontriez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3391" y="323555"/>
            <a:ext cx="11685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Vera-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Sirera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Delhom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-Valero J, </a:t>
            </a:r>
            <a:r>
              <a:rPr lang="es-AR" sz="2600" b="1">
                <a:latin typeface="Arial" panose="020B0604020202020204" pitchFamily="34" charset="0"/>
                <a:cs typeface="Arial" panose="020B0604020202020204" pitchFamily="34" charset="0"/>
              </a:rPr>
              <a:t>Baquero </a:t>
            </a:r>
            <a:r>
              <a:rPr lang="es-AR" sz="2600" b="1" smtClean="0">
                <a:latin typeface="Arial" panose="020B0604020202020204" pitchFamily="34" charset="0"/>
                <a:cs typeface="Arial" panose="020B0604020202020204" pitchFamily="34" charset="0"/>
              </a:rPr>
              <a:t>Ruíz 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de la Hermosa MC y col. Caso clínico: Úlcera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eosinofílica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lingual: un reto diagnóstico de patogénesis controvertida.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Esp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Cir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Oral </a:t>
            </a:r>
            <a:r>
              <a:rPr lang="es-A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Maxilofac</a:t>
            </a:r>
            <a:r>
              <a:rPr lang="es-AR" sz="2600" b="1" dirty="0">
                <a:latin typeface="Arial" panose="020B0604020202020204" pitchFamily="34" charset="0"/>
                <a:cs typeface="Arial" panose="020B0604020202020204" pitchFamily="34" charset="0"/>
              </a:rPr>
              <a:t> 2013; 35 (3): 128-132</a:t>
            </a:r>
          </a:p>
          <a:p>
            <a:pPr algn="just"/>
            <a:endParaRPr lang="es-A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1627</Words>
  <Application>Microsoft Office PowerPoint</Application>
  <PresentationFormat>Personalizado</PresentationFormat>
  <Paragraphs>191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202</cp:revision>
  <cp:lastPrinted>2020-05-10T22:28:24Z</cp:lastPrinted>
  <dcterms:created xsi:type="dcterms:W3CDTF">2020-05-07T22:50:37Z</dcterms:created>
  <dcterms:modified xsi:type="dcterms:W3CDTF">2020-06-16T20:26:23Z</dcterms:modified>
</cp:coreProperties>
</file>